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Comfortaa SemiBold"/>
      <p:regular r:id="rId20"/>
      <p:bold r:id="rId21"/>
    </p:embeddedFont>
    <p:embeddedFont>
      <p:font typeface="Roboto"/>
      <p:regular r:id="rId22"/>
      <p:bold r:id="rId23"/>
      <p:italic r:id="rId24"/>
      <p:boldItalic r:id="rId25"/>
    </p:embeddedFont>
    <p:embeddedFont>
      <p:font typeface="Oswald"/>
      <p:regular r:id="rId26"/>
      <p:bold r:id="rId27"/>
    </p:embeddedFont>
    <p:embeddedFont>
      <p:font typeface="Comfortaa"/>
      <p:regular r:id="rId28"/>
      <p:bold r:id="rId2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ComfortaaSemiBold-regular.fntdata"/><Relationship Id="rId22" Type="http://schemas.openxmlformats.org/officeDocument/2006/relationships/font" Target="fonts/Roboto-regular.fntdata"/><Relationship Id="rId21" Type="http://schemas.openxmlformats.org/officeDocument/2006/relationships/font" Target="fonts/ComfortaaSemiBold-bold.fntdata"/><Relationship Id="rId24" Type="http://schemas.openxmlformats.org/officeDocument/2006/relationships/font" Target="fonts/Roboto-italic.fntdata"/><Relationship Id="rId23" Type="http://schemas.openxmlformats.org/officeDocument/2006/relationships/font" Target="fonts/Roboto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Roboto-boldItalic.fntdata"/><Relationship Id="rId28" Type="http://schemas.openxmlformats.org/officeDocument/2006/relationships/font" Target="fonts/Comfortaa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Comfortaa-bold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4632c58c52_2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4632c58c52_2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4614a67d1e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4614a67d1e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14632c58c52_2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14632c58c52_2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1463d24537c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1463d24537c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14614a67d1e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14614a67d1e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14614a67d1e_0_1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14614a67d1e_0_1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45f92cde7d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45f92cde7d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14614a67d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14614a67d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614a67d1e_0_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614a67d1e_0_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14632c58c52_2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14632c58c52_2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1463d24537c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1463d24537c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4614a67d1e_0_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4614a67d1e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614a67d1e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614a67d1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14614a67d1e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14614a67d1e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25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>
                <a:solidFill>
                  <a:schemeClr val="dk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>
                <a:solidFill>
                  <a:schemeClr val="dk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>
                <a:solidFill>
                  <a:schemeClr val="dk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dark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Char char="●"/>
              <a:defRPr sz="1800">
                <a:solidFill>
                  <a:schemeClr val="lt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  <a:defRPr>
                <a:solidFill>
                  <a:schemeClr val="lt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○"/>
              <a:defRPr>
                <a:solidFill>
                  <a:schemeClr val="lt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2"/>
                </a:solidFill>
              </a:defRPr>
            </a:lvl1pPr>
            <a:lvl2pPr lvl="1" algn="r">
              <a:buNone/>
              <a:defRPr sz="1000">
                <a:solidFill>
                  <a:schemeClr val="lt2"/>
                </a:solidFill>
              </a:defRPr>
            </a:lvl2pPr>
            <a:lvl3pPr lvl="2" algn="r">
              <a:buNone/>
              <a:defRPr sz="1000">
                <a:solidFill>
                  <a:schemeClr val="lt2"/>
                </a:solidFill>
              </a:defRPr>
            </a:lvl3pPr>
            <a:lvl4pPr lvl="3" algn="r">
              <a:buNone/>
              <a:defRPr sz="1000">
                <a:solidFill>
                  <a:schemeClr val="lt2"/>
                </a:solidFill>
              </a:defRPr>
            </a:lvl4pPr>
            <a:lvl5pPr lvl="4" algn="r">
              <a:buNone/>
              <a:defRPr sz="1000">
                <a:solidFill>
                  <a:schemeClr val="lt2"/>
                </a:solidFill>
              </a:defRPr>
            </a:lvl5pPr>
            <a:lvl6pPr lvl="5" algn="r">
              <a:buNone/>
              <a:defRPr sz="1000">
                <a:solidFill>
                  <a:schemeClr val="lt2"/>
                </a:solidFill>
              </a:defRPr>
            </a:lvl6pPr>
            <a:lvl7pPr lvl="6" algn="r">
              <a:buNone/>
              <a:defRPr sz="1000">
                <a:solidFill>
                  <a:schemeClr val="lt2"/>
                </a:solidFill>
              </a:defRPr>
            </a:lvl7pPr>
            <a:lvl8pPr lvl="7" algn="r">
              <a:buNone/>
              <a:defRPr sz="1000">
                <a:solidFill>
                  <a:schemeClr val="lt2"/>
                </a:solidFill>
              </a:defRPr>
            </a:lvl8pPr>
            <a:lvl9pPr lvl="8" algn="r">
              <a:buNone/>
              <a:defRPr sz="1000">
                <a:solidFill>
                  <a:schemeClr val="lt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Relationship Id="rId4" Type="http://schemas.openxmlformats.org/officeDocument/2006/relationships/image" Target="../media/image1.png"/><Relationship Id="rId5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jpg"/><Relationship Id="rId4" Type="http://schemas.openxmlformats.org/officeDocument/2006/relationships/image" Target="../media/image48.png"/><Relationship Id="rId5" Type="http://schemas.openxmlformats.org/officeDocument/2006/relationships/image" Target="../media/image49.png"/><Relationship Id="rId6" Type="http://schemas.openxmlformats.org/officeDocument/2006/relationships/image" Target="../media/image5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3.jpg"/><Relationship Id="rId4" Type="http://schemas.openxmlformats.org/officeDocument/2006/relationships/image" Target="../media/image50.png"/><Relationship Id="rId5" Type="http://schemas.openxmlformats.org/officeDocument/2006/relationships/image" Target="../media/image52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jpg"/><Relationship Id="rId4" Type="http://schemas.openxmlformats.org/officeDocument/2006/relationships/image" Target="../media/image53.png"/><Relationship Id="rId9" Type="http://schemas.openxmlformats.org/officeDocument/2006/relationships/image" Target="../media/image61.png"/><Relationship Id="rId5" Type="http://schemas.openxmlformats.org/officeDocument/2006/relationships/image" Target="../media/image68.png"/><Relationship Id="rId6" Type="http://schemas.openxmlformats.org/officeDocument/2006/relationships/image" Target="../media/image67.png"/><Relationship Id="rId7" Type="http://schemas.openxmlformats.org/officeDocument/2006/relationships/image" Target="../media/image65.png"/><Relationship Id="rId8" Type="http://schemas.openxmlformats.org/officeDocument/2006/relationships/image" Target="../media/image6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jpg"/><Relationship Id="rId4" Type="http://schemas.openxmlformats.org/officeDocument/2006/relationships/image" Target="../media/image54.png"/><Relationship Id="rId5" Type="http://schemas.openxmlformats.org/officeDocument/2006/relationships/image" Target="../media/image55.png"/><Relationship Id="rId6" Type="http://schemas.openxmlformats.org/officeDocument/2006/relationships/image" Target="../media/image6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jpg"/><Relationship Id="rId4" Type="http://schemas.openxmlformats.org/officeDocument/2006/relationships/image" Target="../media/image26.png"/><Relationship Id="rId5" Type="http://schemas.openxmlformats.org/officeDocument/2006/relationships/image" Target="../media/image5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Relationship Id="rId4" Type="http://schemas.openxmlformats.org/officeDocument/2006/relationships/image" Target="../media/image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3.jpg"/><Relationship Id="rId4" Type="http://schemas.openxmlformats.org/officeDocument/2006/relationships/image" Target="../media/image3.png"/><Relationship Id="rId10" Type="http://schemas.openxmlformats.org/officeDocument/2006/relationships/image" Target="../media/image9.png"/><Relationship Id="rId9" Type="http://schemas.openxmlformats.org/officeDocument/2006/relationships/image" Target="../media/image7.png"/><Relationship Id="rId5" Type="http://schemas.openxmlformats.org/officeDocument/2006/relationships/image" Target="../media/image2.png"/><Relationship Id="rId6" Type="http://schemas.openxmlformats.org/officeDocument/2006/relationships/image" Target="../media/image6.png"/><Relationship Id="rId7" Type="http://schemas.openxmlformats.org/officeDocument/2006/relationships/image" Target="../media/image4.png"/><Relationship Id="rId8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3.jpg"/><Relationship Id="rId4" Type="http://schemas.openxmlformats.org/officeDocument/2006/relationships/image" Target="../media/image12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3.png"/><Relationship Id="rId8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3.jpg"/><Relationship Id="rId4" Type="http://schemas.openxmlformats.org/officeDocument/2006/relationships/image" Target="../media/image18.png"/><Relationship Id="rId10" Type="http://schemas.openxmlformats.org/officeDocument/2006/relationships/image" Target="../media/image22.png"/><Relationship Id="rId9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5.png"/><Relationship Id="rId7" Type="http://schemas.openxmlformats.org/officeDocument/2006/relationships/image" Target="../media/image17.png"/><Relationship Id="rId8" Type="http://schemas.openxmlformats.org/officeDocument/2006/relationships/image" Target="../media/image1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3.jpg"/><Relationship Id="rId4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3.jpg"/><Relationship Id="rId4" Type="http://schemas.openxmlformats.org/officeDocument/2006/relationships/image" Target="../media/image21.png"/><Relationship Id="rId11" Type="http://schemas.openxmlformats.org/officeDocument/2006/relationships/image" Target="../media/image30.png"/><Relationship Id="rId10" Type="http://schemas.openxmlformats.org/officeDocument/2006/relationships/image" Target="../media/image27.png"/><Relationship Id="rId12" Type="http://schemas.openxmlformats.org/officeDocument/2006/relationships/image" Target="../media/image32.png"/><Relationship Id="rId9" Type="http://schemas.openxmlformats.org/officeDocument/2006/relationships/image" Target="../media/image42.png"/><Relationship Id="rId5" Type="http://schemas.openxmlformats.org/officeDocument/2006/relationships/image" Target="../media/image28.png"/><Relationship Id="rId6" Type="http://schemas.openxmlformats.org/officeDocument/2006/relationships/image" Target="../media/image33.png"/><Relationship Id="rId7" Type="http://schemas.openxmlformats.org/officeDocument/2006/relationships/image" Target="../media/image24.png"/><Relationship Id="rId8" Type="http://schemas.openxmlformats.org/officeDocument/2006/relationships/image" Target="../media/image4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jpg"/><Relationship Id="rId4" Type="http://schemas.openxmlformats.org/officeDocument/2006/relationships/image" Target="../media/image34.png"/><Relationship Id="rId10" Type="http://schemas.openxmlformats.org/officeDocument/2006/relationships/image" Target="../media/image40.png"/><Relationship Id="rId9" Type="http://schemas.openxmlformats.org/officeDocument/2006/relationships/image" Target="../media/image41.png"/><Relationship Id="rId5" Type="http://schemas.openxmlformats.org/officeDocument/2006/relationships/image" Target="../media/image36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Relationship Id="rId8" Type="http://schemas.openxmlformats.org/officeDocument/2006/relationships/image" Target="../media/image39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3.jpg"/><Relationship Id="rId4" Type="http://schemas.openxmlformats.org/officeDocument/2006/relationships/image" Target="../media/image43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2000" y="2101825"/>
            <a:ext cx="2812000" cy="3041676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237250" y="1685850"/>
            <a:ext cx="5493000" cy="79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“</a:t>
            </a:r>
            <a:r>
              <a:rPr lang="ru" sz="33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We want to work in Sber”</a:t>
            </a:r>
            <a:endParaRPr b="1" sz="380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442000" y="321700"/>
            <a:ext cx="47550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ru" sz="5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</a:t>
            </a:r>
            <a:r>
              <a:rPr b="1" lang="ru" sz="56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ookbot21</a:t>
            </a:r>
            <a:endParaRPr b="1" sz="6390"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57" name="Google Shape;57;p13"/>
          <p:cNvSpPr/>
          <p:nvPr/>
        </p:nvSpPr>
        <p:spPr>
          <a:xfrm>
            <a:off x="1020400" y="1168163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58" name="Google Shape;58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13975" y="1371575"/>
            <a:ext cx="2894574" cy="35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204850" y="1443450"/>
            <a:ext cx="3449700" cy="36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018"/>
              <a:buNone/>
            </a:pPr>
            <a:r>
              <a:rPr b="1" lang="ru" sz="2000">
                <a:solidFill>
                  <a:srgbClr val="FFFFFF"/>
                </a:solidFill>
                <a:latin typeface="Comfortaa"/>
                <a:ea typeface="Comfortaa"/>
                <a:cs typeface="Comfortaa"/>
                <a:sym typeface="Comfortaa"/>
              </a:rPr>
              <a:t>by the team</a:t>
            </a:r>
            <a:endParaRPr b="1" sz="2000">
              <a:solidFill>
                <a:srgbClr val="FFFFFF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2"/>
          <p:cNvSpPr txBox="1"/>
          <p:nvPr>
            <p:ph type="title"/>
          </p:nvPr>
        </p:nvSpPr>
        <p:spPr>
          <a:xfrm>
            <a:off x="221925" y="26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Особенности реализации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10" name="Google Shape;210;p22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11" name="Google Shape;211;p22"/>
          <p:cNvSpPr txBox="1"/>
          <p:nvPr/>
        </p:nvSpPr>
        <p:spPr>
          <a:xfrm>
            <a:off x="303025" y="1221763"/>
            <a:ext cx="72171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omfortaa SemiBold"/>
              <a:buChar char="●"/>
            </a:pPr>
            <a:r>
              <a:rPr lang="ru" sz="20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Собственный сервер</a:t>
            </a:r>
            <a:endParaRPr sz="20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12" name="Google Shape;212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775" y="2094475"/>
            <a:ext cx="4003126" cy="342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8287" y="704075"/>
            <a:ext cx="3381562" cy="28896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05400" y="3663000"/>
            <a:ext cx="1732500" cy="14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3"/>
          <p:cNvSpPr txBox="1"/>
          <p:nvPr>
            <p:ph type="title"/>
          </p:nvPr>
        </p:nvSpPr>
        <p:spPr>
          <a:xfrm>
            <a:off x="221925" y="26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Особенности реализации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20" name="Google Shape;220;p23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21" name="Google Shape;221;p23"/>
          <p:cNvSpPr txBox="1"/>
          <p:nvPr>
            <p:ph idx="1" type="body"/>
          </p:nvPr>
        </p:nvSpPr>
        <p:spPr>
          <a:xfrm>
            <a:off x="397475" y="1123113"/>
            <a:ext cx="33195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Динамическая модель</a:t>
            </a:r>
            <a:endParaRPr sz="2004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22" name="Google Shape;222;p23"/>
          <p:cNvSpPr txBox="1"/>
          <p:nvPr/>
        </p:nvSpPr>
        <p:spPr>
          <a:xfrm>
            <a:off x="3467725" y="2868075"/>
            <a:ext cx="387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3" name="Google Shape;223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7850" y="1970550"/>
            <a:ext cx="8268298" cy="2587876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3"/>
          <p:cNvSpPr/>
          <p:nvPr/>
        </p:nvSpPr>
        <p:spPr>
          <a:xfrm>
            <a:off x="-966450" y="1693400"/>
            <a:ext cx="110769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25" name="Google Shape;225;p23"/>
          <p:cNvSpPr/>
          <p:nvPr/>
        </p:nvSpPr>
        <p:spPr>
          <a:xfrm>
            <a:off x="-951150" y="4614175"/>
            <a:ext cx="110463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26" name="Google Shape;226;p23"/>
          <p:cNvSpPr txBox="1"/>
          <p:nvPr>
            <p:ph idx="1" type="body"/>
          </p:nvPr>
        </p:nvSpPr>
        <p:spPr>
          <a:xfrm>
            <a:off x="267125" y="841663"/>
            <a:ext cx="3321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4005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.</a:t>
            </a:r>
            <a:endParaRPr sz="4005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27" name="Google Shape;22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03925" y="172713"/>
            <a:ext cx="1640950" cy="1464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4"/>
          <p:cNvSpPr/>
          <p:nvPr/>
        </p:nvSpPr>
        <p:spPr>
          <a:xfrm>
            <a:off x="-1104762" y="4737775"/>
            <a:ext cx="113535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33" name="Google Shape;233;p24"/>
          <p:cNvSpPr/>
          <p:nvPr/>
        </p:nvSpPr>
        <p:spPr>
          <a:xfrm>
            <a:off x="-1104750" y="983863"/>
            <a:ext cx="113535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34" name="Google Shape;234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3550" y="82875"/>
            <a:ext cx="953425" cy="936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085513" y="1362687"/>
            <a:ext cx="1485076" cy="3217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9461" y="1350000"/>
            <a:ext cx="1485075" cy="322844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73413" y="1353513"/>
            <a:ext cx="1485075" cy="3221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94600" y="1347450"/>
            <a:ext cx="1485076" cy="32354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264303" y="1353513"/>
            <a:ext cx="1485074" cy="3236015"/>
          </a:xfrm>
          <a:prstGeom prst="rect">
            <a:avLst/>
          </a:prstGeom>
          <a:noFill/>
          <a:ln>
            <a:noFill/>
          </a:ln>
        </p:spPr>
      </p:pic>
      <p:sp>
        <p:nvSpPr>
          <p:cNvPr id="240" name="Google Shape;240;p24"/>
          <p:cNvSpPr txBox="1"/>
          <p:nvPr>
            <p:ph type="title"/>
          </p:nvPr>
        </p:nvSpPr>
        <p:spPr>
          <a:xfrm>
            <a:off x="221925" y="268975"/>
            <a:ext cx="33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UI/UX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 txBox="1"/>
          <p:nvPr>
            <p:ph type="title"/>
          </p:nvPr>
        </p:nvSpPr>
        <p:spPr>
          <a:xfrm>
            <a:off x="221925" y="26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План развития и внедрения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46" name="Google Shape;246;p25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47" name="Google Shape;247;p25"/>
          <p:cNvSpPr txBox="1"/>
          <p:nvPr/>
        </p:nvSpPr>
        <p:spPr>
          <a:xfrm>
            <a:off x="283125" y="1181000"/>
            <a:ext cx="721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Получить обратную связь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Сделать полноценный Web интерфейс (Web App)  Telegram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Провести нагрузочное тестирование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Составить руководство программиста пользователя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Привлечение бюджета Sber для распространения бота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Реализовать защиту данных и повысить устойчивость бота к неправомерному доступу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Разместить на каждом объекте бронирование QR-код бота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48" name="Google Shape;2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90675" y="320825"/>
            <a:ext cx="1953325" cy="2779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51480" y="3100425"/>
            <a:ext cx="1635220" cy="2326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75" y="2929712"/>
            <a:ext cx="2492699" cy="244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6"/>
          <p:cNvSpPr txBox="1"/>
          <p:nvPr>
            <p:ph type="title"/>
          </p:nvPr>
        </p:nvSpPr>
        <p:spPr>
          <a:xfrm>
            <a:off x="221925" y="26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Спасибо за внимание!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56" name="Google Shape;256;p26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57" name="Google Shape;257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1700" y="895550"/>
            <a:ext cx="2894574" cy="3523249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/>
        </p:nvSpPr>
        <p:spPr>
          <a:xfrm>
            <a:off x="316425" y="1866625"/>
            <a:ext cx="4493400" cy="180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Сбер за возможность участия в этом соревновании, в котором мы приобрели новые знания и навыки командной работы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Всех пиров в Школе 21 за взаимную поддержку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Организаторов за пиццу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59" name="Google Shape;259;p26"/>
          <p:cNvSpPr txBox="1"/>
          <p:nvPr>
            <p:ph idx="1" type="body"/>
          </p:nvPr>
        </p:nvSpPr>
        <p:spPr>
          <a:xfrm>
            <a:off x="363650" y="1272450"/>
            <a:ext cx="19011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Благодарим</a:t>
            </a:r>
            <a:endParaRPr sz="2004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60" name="Google Shape;260;p26"/>
          <p:cNvSpPr txBox="1"/>
          <p:nvPr>
            <p:ph idx="1" type="body"/>
          </p:nvPr>
        </p:nvSpPr>
        <p:spPr>
          <a:xfrm>
            <a:off x="363650" y="3701600"/>
            <a:ext cx="2813400" cy="422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1305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Демонстрационный ролик</a:t>
            </a:r>
            <a:endParaRPr sz="1305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61" name="Google Shape;261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950" y="4157778"/>
            <a:ext cx="855575" cy="85097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/>
          <p:nvPr/>
        </p:nvSpPr>
        <p:spPr>
          <a:xfrm>
            <a:off x="311700" y="1733675"/>
            <a:ext cx="57063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 настоящее время в Школе 21 бронирование переговорок, спортивного инвентаря и настольных игр происходит “по старинке” в гугл-таблицах. </a:t>
            </a: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Эта система является устаревшей и неудобной для студентов.</a:t>
            </a:r>
            <a:endParaRPr sz="12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65" name="Google Shape;65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689461">
            <a:off x="5895600" y="2367274"/>
            <a:ext cx="3119996" cy="2539572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14"/>
          <p:cNvSpPr txBox="1"/>
          <p:nvPr/>
        </p:nvSpPr>
        <p:spPr>
          <a:xfrm>
            <a:off x="311700" y="3123175"/>
            <a:ext cx="53622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Мы решили автоматизировать процесс бронирования с помощью телеграм бота.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Это удобно, эстетично и самое главное доступно из каждого смартфона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67" name="Google Shape;67;p14"/>
          <p:cNvSpPr txBox="1"/>
          <p:nvPr/>
        </p:nvSpPr>
        <p:spPr>
          <a:xfrm>
            <a:off x="159325" y="1689250"/>
            <a:ext cx="79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•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8" name="Google Shape;68;p14"/>
          <p:cNvSpPr txBox="1"/>
          <p:nvPr/>
        </p:nvSpPr>
        <p:spPr>
          <a:xfrm>
            <a:off x="159325" y="3101625"/>
            <a:ext cx="7965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solidFill>
                  <a:schemeClr val="dk1"/>
                </a:solidFill>
              </a:rPr>
              <a:t>•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69" name="Google Shape;69;p14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70" name="Google Shape;70;p14"/>
          <p:cNvSpPr txBox="1"/>
          <p:nvPr>
            <p:ph type="title"/>
          </p:nvPr>
        </p:nvSpPr>
        <p:spPr>
          <a:xfrm>
            <a:off x="221925" y="268975"/>
            <a:ext cx="45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Проблема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5"/>
          <p:cNvSpPr txBox="1"/>
          <p:nvPr>
            <p:ph type="title"/>
          </p:nvPr>
        </p:nvSpPr>
        <p:spPr>
          <a:xfrm>
            <a:off x="311700" y="241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ru" sz="2820">
                <a:latin typeface="Comfortaa SemiBold"/>
                <a:ea typeface="Comfortaa SemiBold"/>
                <a:cs typeface="Comfortaa SemiBold"/>
                <a:sym typeface="Comfortaa SemiBold"/>
              </a:rPr>
              <a:t>Существующие решения</a:t>
            </a:r>
            <a:endParaRPr sz="2820"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76" name="Google Shape;76;p15"/>
          <p:cNvSpPr txBox="1"/>
          <p:nvPr>
            <p:ph idx="1" type="body"/>
          </p:nvPr>
        </p:nvSpPr>
        <p:spPr>
          <a:xfrm>
            <a:off x="1533575" y="1252888"/>
            <a:ext cx="2223000" cy="42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Excel таблица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77" name="Google Shape;77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8238" y="1878523"/>
            <a:ext cx="1021974" cy="8222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8238" y="2720050"/>
            <a:ext cx="1021974" cy="822252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5"/>
          <p:cNvSpPr txBox="1"/>
          <p:nvPr/>
        </p:nvSpPr>
        <p:spPr>
          <a:xfrm>
            <a:off x="1533575" y="2081900"/>
            <a:ext cx="192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Google таблица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80" name="Google Shape;80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8238" y="3561575"/>
            <a:ext cx="1021974" cy="822257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/>
        </p:nvSpPr>
        <p:spPr>
          <a:xfrm>
            <a:off x="1533575" y="2897400"/>
            <a:ext cx="135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MS Outlook</a:t>
            </a:r>
            <a:endParaRPr sz="16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99212" y="1113200"/>
            <a:ext cx="780010" cy="708401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15"/>
          <p:cNvSpPr txBox="1"/>
          <p:nvPr/>
        </p:nvSpPr>
        <p:spPr>
          <a:xfrm>
            <a:off x="1533575" y="3764950"/>
            <a:ext cx="13536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Extron</a:t>
            </a:r>
            <a:endParaRPr sz="16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84" name="Google Shape;84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364875" y="955125"/>
            <a:ext cx="1103000" cy="822251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64875" y="1878525"/>
            <a:ext cx="1103003" cy="822251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5"/>
          <p:cNvSpPr txBox="1"/>
          <p:nvPr/>
        </p:nvSpPr>
        <p:spPr>
          <a:xfrm>
            <a:off x="5603150" y="1158500"/>
            <a:ext cx="19269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Smart4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87" name="Google Shape;87;p15"/>
          <p:cNvSpPr txBox="1"/>
          <p:nvPr/>
        </p:nvSpPr>
        <p:spPr>
          <a:xfrm>
            <a:off x="5603150" y="2081900"/>
            <a:ext cx="31542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Навигатор - «Битрикс24»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117075" y="2897388"/>
            <a:ext cx="2522800" cy="2215487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5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Google Shape;94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1238" y="2438186"/>
            <a:ext cx="1358074" cy="1192626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95;p16"/>
          <p:cNvSpPr/>
          <p:nvPr/>
        </p:nvSpPr>
        <p:spPr>
          <a:xfrm>
            <a:off x="3599300" y="2767938"/>
            <a:ext cx="697500" cy="3978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3500" y="2319715"/>
            <a:ext cx="1358057" cy="1192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96788" y="4020750"/>
            <a:ext cx="1074225" cy="1122751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6"/>
          <p:cNvSpPr/>
          <p:nvPr/>
        </p:nvSpPr>
        <p:spPr>
          <a:xfrm rot="-5400000">
            <a:off x="4495523" y="3434600"/>
            <a:ext cx="583800" cy="381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 rot="5400000">
            <a:off x="4495523" y="1544125"/>
            <a:ext cx="583800" cy="381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273512" y="409900"/>
            <a:ext cx="1027832" cy="1122751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/>
          <p:nvPr/>
        </p:nvSpPr>
        <p:spPr>
          <a:xfrm>
            <a:off x="5692973" y="2776200"/>
            <a:ext cx="583800" cy="381300"/>
          </a:xfrm>
          <a:prstGeom prst="rightArrow">
            <a:avLst>
              <a:gd fmla="val 50000" name="adj1"/>
              <a:gd fmla="val 50000" name="adj2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2" name="Google Shape;102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373100" y="2292249"/>
            <a:ext cx="1270726" cy="124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6"/>
          <p:cNvSpPr txBox="1"/>
          <p:nvPr/>
        </p:nvSpPr>
        <p:spPr>
          <a:xfrm>
            <a:off x="5371000" y="663475"/>
            <a:ext cx="1533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Ограничения и правила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460500" y="2551200"/>
            <a:ext cx="1811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Потребность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забронировать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объект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7548650" y="2659050"/>
            <a:ext cx="163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Объект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забронирован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6" name="Google Shape;106;p16"/>
          <p:cNvSpPr txBox="1"/>
          <p:nvPr/>
        </p:nvSpPr>
        <p:spPr>
          <a:xfrm>
            <a:off x="5435300" y="4192150"/>
            <a:ext cx="16368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Пользователь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системы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7" name="Google Shape;107;p16"/>
          <p:cNvSpPr txBox="1"/>
          <p:nvPr/>
        </p:nvSpPr>
        <p:spPr>
          <a:xfrm>
            <a:off x="4015500" y="2037963"/>
            <a:ext cx="1636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Бронирование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8" name="Google Shape;108;p16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09" name="Google Shape;109;p16"/>
          <p:cNvSpPr txBox="1"/>
          <p:nvPr>
            <p:ph type="title"/>
          </p:nvPr>
        </p:nvSpPr>
        <p:spPr>
          <a:xfrm>
            <a:off x="221925" y="268975"/>
            <a:ext cx="45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Постановка задачи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7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15" name="Google Shape;11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50925" y="1845336"/>
            <a:ext cx="1214782" cy="108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73750" y="2699425"/>
            <a:ext cx="1765624" cy="1576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1350" y="3543125"/>
            <a:ext cx="1713649" cy="1529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11675" y="494800"/>
            <a:ext cx="1512800" cy="135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1100" y="1273500"/>
            <a:ext cx="1558450" cy="1863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864912" y="3011325"/>
            <a:ext cx="1404866" cy="1832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78875" y="1255250"/>
            <a:ext cx="1587251" cy="189987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Google Shape;122;p17"/>
          <p:cNvCxnSpPr/>
          <p:nvPr/>
        </p:nvCxnSpPr>
        <p:spPr>
          <a:xfrm rot="10800000">
            <a:off x="6985325" y="1228975"/>
            <a:ext cx="602400" cy="248400"/>
          </a:xfrm>
          <a:prstGeom prst="straightConnector1">
            <a:avLst/>
          </a:prstGeom>
          <a:noFill/>
          <a:ln cap="flat" cmpd="sng" w="38100">
            <a:solidFill>
              <a:srgbClr val="342959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23" name="Google Shape;123;p17"/>
          <p:cNvSpPr txBox="1"/>
          <p:nvPr/>
        </p:nvSpPr>
        <p:spPr>
          <a:xfrm>
            <a:off x="7682988" y="912563"/>
            <a:ext cx="14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Абитуриент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24" name="Google Shape;124;p17"/>
          <p:cNvSpPr txBox="1"/>
          <p:nvPr/>
        </p:nvSpPr>
        <p:spPr>
          <a:xfrm>
            <a:off x="5737563" y="376500"/>
            <a:ext cx="1461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Переговорка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25" name="Google Shape;125;p17"/>
          <p:cNvSpPr txBox="1"/>
          <p:nvPr/>
        </p:nvSpPr>
        <p:spPr>
          <a:xfrm>
            <a:off x="4350925" y="1360188"/>
            <a:ext cx="1587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Спортивный инвентарь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26" name="Google Shape;126;p17"/>
          <p:cNvSpPr txBox="1"/>
          <p:nvPr/>
        </p:nvSpPr>
        <p:spPr>
          <a:xfrm>
            <a:off x="2308475" y="2769075"/>
            <a:ext cx="2000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Настольные игры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27" name="Google Shape;127;p17"/>
          <p:cNvSpPr txBox="1"/>
          <p:nvPr/>
        </p:nvSpPr>
        <p:spPr>
          <a:xfrm>
            <a:off x="732719" y="3448300"/>
            <a:ext cx="73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Кухня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28" name="Google Shape;128;p17"/>
          <p:cNvSpPr txBox="1"/>
          <p:nvPr/>
        </p:nvSpPr>
        <p:spPr>
          <a:xfrm>
            <a:off x="506097" y="1120213"/>
            <a:ext cx="1111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Студент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7081049" y="3727288"/>
            <a:ext cx="130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Сотрудник</a:t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cxnSp>
        <p:nvCxnSpPr>
          <p:cNvPr id="130" name="Google Shape;130;p17"/>
          <p:cNvCxnSpPr/>
          <p:nvPr/>
        </p:nvCxnSpPr>
        <p:spPr>
          <a:xfrm rot="10800000">
            <a:off x="5393575" y="2854550"/>
            <a:ext cx="659400" cy="487500"/>
          </a:xfrm>
          <a:prstGeom prst="straightConnector1">
            <a:avLst/>
          </a:prstGeom>
          <a:noFill/>
          <a:ln cap="flat" cmpd="sng" w="38100">
            <a:solidFill>
              <a:srgbClr val="601B4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1" name="Google Shape;131;p17"/>
          <p:cNvCxnSpPr>
            <a:endCxn id="116" idx="3"/>
          </p:cNvCxnSpPr>
          <p:nvPr/>
        </p:nvCxnSpPr>
        <p:spPr>
          <a:xfrm rot="10800000">
            <a:off x="4139374" y="3487538"/>
            <a:ext cx="1691100" cy="227400"/>
          </a:xfrm>
          <a:prstGeom prst="straightConnector1">
            <a:avLst/>
          </a:prstGeom>
          <a:noFill/>
          <a:ln cap="flat" cmpd="sng" w="38100">
            <a:solidFill>
              <a:srgbClr val="601B4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2" name="Google Shape;132;p17"/>
          <p:cNvCxnSpPr/>
          <p:nvPr/>
        </p:nvCxnSpPr>
        <p:spPr>
          <a:xfrm flipH="1">
            <a:off x="2467200" y="4130925"/>
            <a:ext cx="3248700" cy="43200"/>
          </a:xfrm>
          <a:prstGeom prst="straightConnector1">
            <a:avLst/>
          </a:prstGeom>
          <a:noFill/>
          <a:ln cap="flat" cmpd="sng" w="38100">
            <a:solidFill>
              <a:srgbClr val="601B4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3" name="Google Shape;133;p17"/>
          <p:cNvCxnSpPr>
            <a:endCxn id="118" idx="2"/>
          </p:cNvCxnSpPr>
          <p:nvPr/>
        </p:nvCxnSpPr>
        <p:spPr>
          <a:xfrm rot="10800000">
            <a:off x="6468075" y="1845325"/>
            <a:ext cx="36900" cy="1052100"/>
          </a:xfrm>
          <a:prstGeom prst="straightConnector1">
            <a:avLst/>
          </a:prstGeom>
          <a:noFill/>
          <a:ln cap="flat" cmpd="sng" w="38100">
            <a:solidFill>
              <a:srgbClr val="601B49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4" name="Google Shape;134;p17"/>
          <p:cNvCxnSpPr>
            <a:endCxn id="115" idx="1"/>
          </p:cNvCxnSpPr>
          <p:nvPr/>
        </p:nvCxnSpPr>
        <p:spPr>
          <a:xfrm>
            <a:off x="2337925" y="1955861"/>
            <a:ext cx="2013000" cy="431700"/>
          </a:xfrm>
          <a:prstGeom prst="straightConnector1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5" name="Google Shape;135;p17"/>
          <p:cNvCxnSpPr>
            <a:endCxn id="118" idx="1"/>
          </p:cNvCxnSpPr>
          <p:nvPr/>
        </p:nvCxnSpPr>
        <p:spPr>
          <a:xfrm flipH="1" rot="10800000">
            <a:off x="2337875" y="1170062"/>
            <a:ext cx="3373800" cy="410400"/>
          </a:xfrm>
          <a:prstGeom prst="straightConnector1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med" w="med" type="none"/>
            <a:tailEnd len="med" w="med" type="stealth"/>
          </a:ln>
        </p:spPr>
      </p:cxnSp>
      <p:cxnSp>
        <p:nvCxnSpPr>
          <p:cNvPr id="136" name="Google Shape;136;p17"/>
          <p:cNvCxnSpPr/>
          <p:nvPr/>
        </p:nvCxnSpPr>
        <p:spPr>
          <a:xfrm>
            <a:off x="2230425" y="2366675"/>
            <a:ext cx="495000" cy="401700"/>
          </a:xfrm>
          <a:prstGeom prst="straightConnector1">
            <a:avLst/>
          </a:prstGeom>
          <a:noFill/>
          <a:ln cap="flat" cmpd="sng" w="38100">
            <a:solidFill>
              <a:srgbClr val="134F5C"/>
            </a:solidFill>
            <a:prstDash val="solid"/>
            <a:round/>
            <a:headEnd len="med" w="med" type="none"/>
            <a:tailEnd len="med" w="med" type="stealth"/>
          </a:ln>
        </p:spPr>
      </p:cxnSp>
      <p:sp>
        <p:nvSpPr>
          <p:cNvPr id="137" name="Google Shape;137;p17"/>
          <p:cNvSpPr txBox="1"/>
          <p:nvPr>
            <p:ph type="title"/>
          </p:nvPr>
        </p:nvSpPr>
        <p:spPr>
          <a:xfrm>
            <a:off x="221925" y="268975"/>
            <a:ext cx="4587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Разграничение прав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8"/>
          <p:cNvSpPr txBox="1"/>
          <p:nvPr/>
        </p:nvSpPr>
        <p:spPr>
          <a:xfrm>
            <a:off x="311700" y="1733675"/>
            <a:ext cx="5949300" cy="226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Регистрация и аутентификация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Бронирование объекта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Отмена и перенос бронирования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Просмотр объектов и текущих бронирований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Разграничение прав доступа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Добавление новых объектов и сущностей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Простота выбора даты и времени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Интуитивный и удобный интерфейс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Сохранение истории бронирования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43" name="Google Shape;143;p18"/>
          <p:cNvSpPr txBox="1"/>
          <p:nvPr>
            <p:ph type="title"/>
          </p:nvPr>
        </p:nvSpPr>
        <p:spPr>
          <a:xfrm>
            <a:off x="221925" y="268975"/>
            <a:ext cx="459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Предлагаемое решение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44" name="Google Shape;144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60325" y="1815538"/>
            <a:ext cx="2770900" cy="2720461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p18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19"/>
          <p:cNvSpPr txBox="1"/>
          <p:nvPr>
            <p:ph type="title"/>
          </p:nvPr>
        </p:nvSpPr>
        <p:spPr>
          <a:xfrm>
            <a:off x="221925" y="26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Т</a:t>
            </a: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ехнологический стек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51" name="Google Shape;151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5888" y="1029750"/>
            <a:ext cx="1803475" cy="1803475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53" name="Google Shape;153;p19"/>
          <p:cNvSpPr/>
          <p:nvPr/>
        </p:nvSpPr>
        <p:spPr>
          <a:xfrm>
            <a:off x="708275" y="1051375"/>
            <a:ext cx="1926900" cy="1803600"/>
          </a:xfrm>
          <a:prstGeom prst="roundRect">
            <a:avLst>
              <a:gd fmla="val 16667" name="adj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19"/>
          <p:cNvSpPr/>
          <p:nvPr/>
        </p:nvSpPr>
        <p:spPr>
          <a:xfrm>
            <a:off x="3239075" y="1036725"/>
            <a:ext cx="2776500" cy="1803600"/>
          </a:xfrm>
          <a:prstGeom prst="roundRect">
            <a:avLst>
              <a:gd fmla="val 19770" name="adj"/>
            </a:avLst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50838" y="1156337"/>
            <a:ext cx="2542821" cy="155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72808" y="3151100"/>
            <a:ext cx="2109037" cy="169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77275" y="3195937"/>
            <a:ext cx="1582101" cy="1568175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19"/>
          <p:cNvSpPr/>
          <p:nvPr/>
        </p:nvSpPr>
        <p:spPr>
          <a:xfrm>
            <a:off x="3239075" y="3077775"/>
            <a:ext cx="2776500" cy="1857600"/>
          </a:xfrm>
          <a:prstGeom prst="roundRect">
            <a:avLst>
              <a:gd fmla="val 17021" name="adj"/>
            </a:avLst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p19"/>
          <p:cNvSpPr/>
          <p:nvPr/>
        </p:nvSpPr>
        <p:spPr>
          <a:xfrm>
            <a:off x="708275" y="3078225"/>
            <a:ext cx="1926900" cy="1803600"/>
          </a:xfrm>
          <a:prstGeom prst="roundRect">
            <a:avLst>
              <a:gd fmla="val 16730" name="adj"/>
            </a:avLst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0" name="Google Shape;160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79250" y="1208537"/>
            <a:ext cx="1756783" cy="1445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94188" y="3151096"/>
            <a:ext cx="1926899" cy="1445904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19"/>
          <p:cNvSpPr txBox="1"/>
          <p:nvPr/>
        </p:nvSpPr>
        <p:spPr>
          <a:xfrm>
            <a:off x="960675" y="4535250"/>
            <a:ext cx="143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T</a:t>
            </a:r>
            <a:r>
              <a:rPr b="1" lang="ru">
                <a:solidFill>
                  <a:schemeClr val="dk2"/>
                </a:solidFill>
                <a:latin typeface="Oswald"/>
                <a:ea typeface="Oswald"/>
                <a:cs typeface="Oswald"/>
                <a:sym typeface="Oswald"/>
              </a:rPr>
              <a:t>elegram bot api</a:t>
            </a:r>
            <a:endParaRPr b="1">
              <a:solidFill>
                <a:schemeClr val="dk2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163" name="Google Shape;163;p1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3878900" y="3203038"/>
            <a:ext cx="1553950" cy="15539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19"/>
          <p:cNvSpPr/>
          <p:nvPr/>
        </p:nvSpPr>
        <p:spPr>
          <a:xfrm>
            <a:off x="6619475" y="1051175"/>
            <a:ext cx="1926900" cy="1803600"/>
          </a:xfrm>
          <a:prstGeom prst="roundRect">
            <a:avLst>
              <a:gd fmla="val 17892" name="adj"/>
            </a:avLst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63863" y="1156325"/>
            <a:ext cx="1438129" cy="1553951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/>
          <p:nvPr/>
        </p:nvSpPr>
        <p:spPr>
          <a:xfrm>
            <a:off x="6619475" y="3099250"/>
            <a:ext cx="1926900" cy="1857600"/>
          </a:xfrm>
          <a:prstGeom prst="roundRect">
            <a:avLst>
              <a:gd fmla="val 17009" name="adj"/>
            </a:avLst>
          </a:prstGeom>
          <a:solidFill>
            <a:schemeClr val="dk1"/>
          </a:solidFill>
          <a:ln cap="flat" cmpd="sng" w="9525">
            <a:solidFill>
              <a:srgbClr val="43434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1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6752375" y="3170500"/>
            <a:ext cx="1661100" cy="16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221925" y="268975"/>
            <a:ext cx="33828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Состав команды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73" name="Google Shape;173;p20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74" name="Google Shape;174;p20"/>
          <p:cNvSpPr txBox="1"/>
          <p:nvPr>
            <p:ph idx="1" type="body"/>
          </p:nvPr>
        </p:nvSpPr>
        <p:spPr>
          <a:xfrm>
            <a:off x="842650" y="2800725"/>
            <a:ext cx="701700" cy="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b="1" lang="ru" sz="1005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Тимлид</a:t>
            </a:r>
            <a:endParaRPr b="1" sz="1005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75" name="Google Shape;175;p20"/>
          <p:cNvSpPr txBox="1"/>
          <p:nvPr>
            <p:ph idx="1" type="body"/>
          </p:nvPr>
        </p:nvSpPr>
        <p:spPr>
          <a:xfrm>
            <a:off x="623950" y="2447800"/>
            <a:ext cx="11391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Денис</a:t>
            </a:r>
            <a:endParaRPr sz="2004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176" name="Google Shape;176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7663" y="1112425"/>
            <a:ext cx="1491663" cy="146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7" name="Google Shape;177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7825" y="2800727"/>
            <a:ext cx="1523949" cy="15456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8" name="Google Shape;178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33850" y="1112415"/>
            <a:ext cx="1504549" cy="1526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542437" y="1112425"/>
            <a:ext cx="1504542" cy="15259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38138" y="1112425"/>
            <a:ext cx="1504549" cy="15260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558238" y="2800737"/>
            <a:ext cx="1504549" cy="15260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385675" y="2800725"/>
            <a:ext cx="1504548" cy="1526024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20"/>
          <p:cNvSpPr txBox="1"/>
          <p:nvPr>
            <p:ph idx="1" type="body"/>
          </p:nvPr>
        </p:nvSpPr>
        <p:spPr>
          <a:xfrm>
            <a:off x="2943863" y="2800725"/>
            <a:ext cx="701700" cy="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b="1" lang="ru" sz="1005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Бэкенд</a:t>
            </a:r>
            <a:endParaRPr b="1" sz="1005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4" name="Google Shape;184;p20"/>
          <p:cNvSpPr txBox="1"/>
          <p:nvPr>
            <p:ph idx="1" type="body"/>
          </p:nvPr>
        </p:nvSpPr>
        <p:spPr>
          <a:xfrm>
            <a:off x="2612513" y="2470750"/>
            <a:ext cx="13644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Василий</a:t>
            </a:r>
            <a:endParaRPr sz="2004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85" name="Google Shape;185;p20"/>
          <p:cNvSpPr txBox="1"/>
          <p:nvPr>
            <p:ph idx="1" type="body"/>
          </p:nvPr>
        </p:nvSpPr>
        <p:spPr>
          <a:xfrm>
            <a:off x="5094963" y="2800725"/>
            <a:ext cx="933600" cy="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b="1" lang="ru" sz="1005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Фронтенд</a:t>
            </a:r>
            <a:endParaRPr b="1" sz="1005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6" name="Google Shape;186;p20"/>
          <p:cNvSpPr txBox="1"/>
          <p:nvPr>
            <p:ph idx="1" type="body"/>
          </p:nvPr>
        </p:nvSpPr>
        <p:spPr>
          <a:xfrm>
            <a:off x="4937463" y="2470750"/>
            <a:ext cx="12486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Андрей</a:t>
            </a:r>
            <a:endParaRPr sz="2004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87" name="Google Shape;187;p20"/>
          <p:cNvSpPr txBox="1"/>
          <p:nvPr>
            <p:ph idx="1" type="body"/>
          </p:nvPr>
        </p:nvSpPr>
        <p:spPr>
          <a:xfrm>
            <a:off x="7230975" y="2800725"/>
            <a:ext cx="933600" cy="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b="1" lang="ru" sz="1005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Аналитик</a:t>
            </a:r>
            <a:endParaRPr b="1" sz="1005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88" name="Google Shape;188;p20"/>
          <p:cNvSpPr txBox="1"/>
          <p:nvPr>
            <p:ph idx="1" type="body"/>
          </p:nvPr>
        </p:nvSpPr>
        <p:spPr>
          <a:xfrm>
            <a:off x="6845075" y="2470825"/>
            <a:ext cx="16821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Александр</a:t>
            </a:r>
            <a:endParaRPr sz="2004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89" name="Google Shape;189;p20"/>
          <p:cNvSpPr txBox="1"/>
          <p:nvPr>
            <p:ph idx="1" type="body"/>
          </p:nvPr>
        </p:nvSpPr>
        <p:spPr>
          <a:xfrm>
            <a:off x="1696800" y="4522700"/>
            <a:ext cx="882300" cy="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b="1" lang="ru" sz="1005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Дизайнер</a:t>
            </a:r>
            <a:endParaRPr b="1" sz="1005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0" name="Google Shape;190;p20"/>
          <p:cNvSpPr txBox="1"/>
          <p:nvPr>
            <p:ph idx="1" type="body"/>
          </p:nvPr>
        </p:nvSpPr>
        <p:spPr>
          <a:xfrm>
            <a:off x="1616100" y="4186675"/>
            <a:ext cx="10437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Илназ</a:t>
            </a:r>
            <a:endParaRPr sz="2004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4029738" y="4522725"/>
            <a:ext cx="701700" cy="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b="1" lang="ru" sz="1005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Девопс</a:t>
            </a:r>
            <a:endParaRPr b="1" sz="1005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2" name="Google Shape;192;p20"/>
          <p:cNvSpPr txBox="1"/>
          <p:nvPr>
            <p:ph idx="1" type="body"/>
          </p:nvPr>
        </p:nvSpPr>
        <p:spPr>
          <a:xfrm>
            <a:off x="3682188" y="4186700"/>
            <a:ext cx="13968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Никола</a:t>
            </a: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й</a:t>
            </a:r>
            <a:endParaRPr sz="2004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193" name="Google Shape;193;p20"/>
          <p:cNvSpPr txBox="1"/>
          <p:nvPr>
            <p:ph idx="1" type="body"/>
          </p:nvPr>
        </p:nvSpPr>
        <p:spPr>
          <a:xfrm>
            <a:off x="6317650" y="4529150"/>
            <a:ext cx="701700" cy="2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b="1" lang="ru" sz="1005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Бэкенд</a:t>
            </a:r>
            <a:endParaRPr b="1" sz="1005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94" name="Google Shape;194;p20"/>
          <p:cNvSpPr txBox="1"/>
          <p:nvPr>
            <p:ph idx="1" type="body"/>
          </p:nvPr>
        </p:nvSpPr>
        <p:spPr>
          <a:xfrm>
            <a:off x="6098950" y="4166100"/>
            <a:ext cx="1139100" cy="30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865"/>
              <a:buNone/>
            </a:pPr>
            <a:r>
              <a:rPr lang="ru" sz="2004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Данис</a:t>
            </a:r>
            <a:endParaRPr sz="2004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21"/>
          <p:cNvSpPr txBox="1"/>
          <p:nvPr>
            <p:ph type="title"/>
          </p:nvPr>
        </p:nvSpPr>
        <p:spPr>
          <a:xfrm>
            <a:off x="221925" y="2689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Comfortaa SemiBold"/>
                <a:ea typeface="Comfortaa SemiBold"/>
                <a:cs typeface="Comfortaa SemiBold"/>
                <a:sym typeface="Comfortaa SemiBold"/>
              </a:rPr>
              <a:t>План разработки</a:t>
            </a:r>
            <a:endParaRPr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00" name="Google Shape;200;p21"/>
          <p:cNvSpPr/>
          <p:nvPr/>
        </p:nvSpPr>
        <p:spPr>
          <a:xfrm>
            <a:off x="-165750" y="765300"/>
            <a:ext cx="3598200" cy="221400"/>
          </a:xfrm>
          <a:prstGeom prst="mathMinus">
            <a:avLst>
              <a:gd fmla="val 23520" name="adj1"/>
            </a:avLst>
          </a:prstGeom>
          <a:gradFill>
            <a:gsLst>
              <a:gs pos="0">
                <a:srgbClr val="DCECD5"/>
              </a:gs>
              <a:gs pos="100000">
                <a:srgbClr val="93BC81"/>
              </a:gs>
            </a:gsLst>
            <a:path path="circle">
              <a:fillToRect b="50%" l="50%" r="50%" t="50%"/>
            </a:path>
            <a:tileRect/>
          </a:gra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sp>
        <p:nvSpPr>
          <p:cNvPr id="201" name="Google Shape;201;p21"/>
          <p:cNvSpPr txBox="1"/>
          <p:nvPr/>
        </p:nvSpPr>
        <p:spPr>
          <a:xfrm>
            <a:off x="283125" y="1181000"/>
            <a:ext cx="72171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Регистрация </a:t>
            </a: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телеграмм</a:t>
            </a: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 бота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Описание логики работы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Создание баз данных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Разработка админ панели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Взаимодействие с базой данных (запросы, внесение изменений)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Тестирование бота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omfortaa SemiBold"/>
              <a:buChar char="●"/>
            </a:pPr>
            <a:r>
              <a:rPr lang="ru" sz="1500">
                <a:solidFill>
                  <a:schemeClr val="dk1"/>
                </a:solidFill>
                <a:latin typeface="Comfortaa SemiBold"/>
                <a:ea typeface="Comfortaa SemiBold"/>
                <a:cs typeface="Comfortaa SemiBold"/>
                <a:sym typeface="Comfortaa SemiBold"/>
              </a:rPr>
              <a:t>Оформление</a:t>
            </a:r>
            <a:endParaRPr sz="1500">
              <a:solidFill>
                <a:schemeClr val="dk1"/>
              </a:solidFill>
              <a:latin typeface="Comfortaa SemiBold"/>
              <a:ea typeface="Comfortaa SemiBold"/>
              <a:cs typeface="Comfortaa SemiBold"/>
              <a:sym typeface="Comfortaa SemiBold"/>
            </a:endParaRPr>
          </a:p>
        </p:txBody>
      </p:sp>
      <p:pic>
        <p:nvPicPr>
          <p:cNvPr id="202" name="Google Shape;202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09650" y="2174400"/>
            <a:ext cx="3708900" cy="3169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1475" y="3328850"/>
            <a:ext cx="1636850" cy="1607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4" name="Google Shape;204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14300" y="72450"/>
            <a:ext cx="1636849" cy="1607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Dark">
  <a:themeElements>
    <a:clrScheme name="Simple Dark">
      <a:dk1>
        <a:srgbClr val="FFFFFF"/>
      </a:dk1>
      <a:lt1>
        <a:srgbClr val="212121"/>
      </a:lt1>
      <a:dk2>
        <a:srgbClr val="303030"/>
      </a:dk2>
      <a:lt2>
        <a:srgbClr val="ADADAD"/>
      </a:lt2>
      <a:accent1>
        <a:srgbClr val="009688"/>
      </a:accent1>
      <a:accent2>
        <a:srgbClr val="EEEEEE"/>
      </a:accent2>
      <a:accent3>
        <a:srgbClr val="78909C"/>
      </a:accent3>
      <a:accent4>
        <a:srgbClr val="FFAB40"/>
      </a:accent4>
      <a:accent5>
        <a:srgbClr val="4DD0E1"/>
      </a:accent5>
      <a:accent6>
        <a:srgbClr val="EEFF41"/>
      </a:accent6>
      <a:hlink>
        <a:srgbClr val="4DD0E1"/>
      </a:hlink>
      <a:folHlink>
        <a:srgbClr val="4DD0E1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